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7" r:id="rId2"/>
    <p:sldId id="258" r:id="rId3"/>
    <p:sldId id="267"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463" autoAdjust="0"/>
  </p:normalViewPr>
  <p:slideViewPr>
    <p:cSldViewPr>
      <p:cViewPr varScale="1">
        <p:scale>
          <a:sx n="97" d="100"/>
          <a:sy n="97" d="100"/>
        </p:scale>
        <p:origin x="-38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B33EAF-0DE8-452D-9B8A-3C08F7A32AFB}" type="datetimeFigureOut">
              <a:rPr lang="en-US" smtClean="0"/>
              <a:t>10/15/2010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FAB1B1-0D8C-4D76-A78A-875D3697BAD5}"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F5BA78E-5FD4-4017-9817-AEDC692D0722}" type="slidenum">
              <a:rPr lang="en-US"/>
              <a:pPr/>
              <a:t>3</a:t>
            </a:fld>
            <a:endParaRPr lang="en-US"/>
          </a:p>
        </p:txBody>
      </p:sp>
      <p:sp>
        <p:nvSpPr>
          <p:cNvPr id="111618" name="Rectangle 2"/>
          <p:cNvSpPr>
            <a:spLocks noGrp="1" noRot="1" noChangeAspect="1" noChangeArrowheads="1" noTextEdit="1"/>
          </p:cNvSpPr>
          <p:nvPr>
            <p:ph type="sldImg"/>
          </p:nvPr>
        </p:nvSpPr>
        <p:spPr bwMode="auto">
          <a:xfrm>
            <a:off x="1152525" y="671513"/>
            <a:ext cx="4578350" cy="3433762"/>
          </a:xfrm>
          <a:prstGeom prst="rect">
            <a:avLst/>
          </a:prstGeom>
          <a:solidFill>
            <a:srgbClr val="FFFFFF"/>
          </a:solidFill>
          <a:ln>
            <a:solidFill>
              <a:srgbClr val="000000"/>
            </a:solidFill>
            <a:miter lim="800000"/>
            <a:headEnd/>
            <a:tailEnd/>
          </a:ln>
        </p:spPr>
      </p:sp>
      <p:sp>
        <p:nvSpPr>
          <p:cNvPr id="111619" name="Rectangle 3"/>
          <p:cNvSpPr>
            <a:spLocks noGrp="1" noChangeArrowheads="1"/>
          </p:cNvSpPr>
          <p:nvPr>
            <p:ph type="body" idx="1"/>
          </p:nvPr>
        </p:nvSpPr>
        <p:spPr bwMode="auto">
          <a:xfrm>
            <a:off x="908499" y="4328410"/>
            <a:ext cx="5067403" cy="4106680"/>
          </a:xfrm>
          <a:prstGeom prst="rect">
            <a:avLst/>
          </a:prstGeom>
          <a:solidFill>
            <a:srgbClr val="FFFFFF"/>
          </a:solidFill>
          <a:ln>
            <a:solidFill>
              <a:srgbClr val="000000"/>
            </a:solidFill>
            <a:miter lim="800000"/>
            <a:headEnd/>
            <a:tailEnd/>
          </a:ln>
        </p:spPr>
        <p:txBody>
          <a:bodyPr lIns="90052" tIns="45026" rIns="90052" bIns="45026"/>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Info courtesy of Tim </a:t>
            </a:r>
            <a:r>
              <a:rPr lang="en-US" b="1" dirty="0" err="1" smtClean="0"/>
              <a:t>Schmit</a:t>
            </a:r>
            <a:endParaRPr lang="en-US" dirty="0" smtClean="0"/>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COAMPS</a:t>
            </a:r>
            <a:r>
              <a:rPr lang="en-US" baseline="0" dirty="0" smtClean="0"/>
              <a:t> microphysics similar.</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1" name="Rectangle 3"/>
          <p:cNvSpPr txBox="1">
            <a:spLocks noGrp="1" noChangeArrowheads="1"/>
          </p:cNvSpPr>
          <p:nvPr>
            <p:ph type="body" idx="1"/>
          </p:nvPr>
        </p:nvSpPr>
        <p:spPr>
          <a:noFill/>
          <a:ln/>
        </p:spPr>
        <p:txBody>
          <a:bodyPr wrap="none" anchor="ctr"/>
          <a:lstStyle/>
          <a:p>
            <a:r>
              <a:rPr lang="en-US" dirty="0" smtClean="0"/>
              <a:t>Examples </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Real – or Synthetic?</a:t>
            </a:r>
          </a:p>
          <a:p>
            <a:endParaRPr lang="en-US" dirty="0" smtClean="0"/>
          </a:p>
          <a:p>
            <a:r>
              <a:rPr lang="en-US" dirty="0" smtClean="0"/>
              <a:t>Actual Image – GOES 13, April 24, 2010 – 14Z</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7</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Real – or Synthetic?</a:t>
            </a:r>
          </a:p>
          <a:p>
            <a:endParaRPr lang="en-US" dirty="0" smtClean="0"/>
          </a:p>
          <a:p>
            <a:r>
              <a:rPr lang="en-US" dirty="0" smtClean="0"/>
              <a:t>Synthetic</a:t>
            </a:r>
            <a:r>
              <a:rPr lang="en-US" baseline="0" dirty="0" smtClean="0"/>
              <a:t> Image derived from NSSL WRF model. For April 24, 2010 14Z.</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 GOES-R synthetic</a:t>
            </a:r>
          </a:p>
          <a:p>
            <a:r>
              <a:rPr lang="en-US" dirty="0" smtClean="0"/>
              <a:t>Right – GOES 13 Actual</a:t>
            </a:r>
          </a:p>
          <a:p>
            <a:endParaRPr lang="en-US" dirty="0" smtClean="0"/>
          </a:p>
          <a:p>
            <a:r>
              <a:rPr lang="en-US" dirty="0" smtClean="0"/>
              <a:t>Loop</a:t>
            </a:r>
            <a:r>
              <a:rPr lang="en-US" baseline="0" dirty="0" smtClean="0"/>
              <a:t> for both</a:t>
            </a:r>
            <a:r>
              <a:rPr lang="en-US" dirty="0" smtClean="0"/>
              <a:t> </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9</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NSSL 4 km</a:t>
            </a:r>
            <a:r>
              <a:rPr lang="en-US" baseline="0" dirty="0" smtClean="0"/>
              <a:t> </a:t>
            </a:r>
            <a:r>
              <a:rPr lang="en-US" baseline="0" dirty="0" err="1" smtClean="0"/>
              <a:t>wrf-arw</a:t>
            </a:r>
            <a:r>
              <a:rPr lang="en-US" baseline="0" dirty="0" smtClean="0"/>
              <a:t> (Jack </a:t>
            </a:r>
            <a:r>
              <a:rPr lang="en-US" baseline="0" dirty="0" err="1" smtClean="0"/>
              <a:t>Kain</a:t>
            </a:r>
            <a:r>
              <a:rPr lang="en-US" baseline="0" dirty="0" smtClean="0"/>
              <a:t>)</a:t>
            </a:r>
            <a:endParaRPr lang="en-US" dirty="0" smtClean="0"/>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solidFill>
                  <a:prstClr val="black"/>
                </a:solidFill>
              </a:rPr>
              <a:pPr/>
              <a:t>10</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Synthetic NSSL WRF-ARW Imagery – How it is done</a:t>
            </a:r>
          </a:p>
          <a:p>
            <a:endParaRPr lang="en-US" dirty="0" smtClean="0"/>
          </a:p>
          <a:p>
            <a:r>
              <a:rPr lang="en-US" dirty="0" smtClean="0"/>
              <a:t>This product is a combined effort between the National Severe Storms Laboratory (NSSL) in Norman, Oklahoma, and The Cooperative Institute for Research in the Atmosphere (CIRA) in Fort Collins, Colorado, together with the NOAA/NESDIS RAMM Branch.</a:t>
            </a:r>
          </a:p>
          <a:p>
            <a:endParaRPr lang="en-US" dirty="0" smtClean="0"/>
          </a:p>
          <a:p>
            <a:r>
              <a:rPr lang="en-US" dirty="0" smtClean="0"/>
              <a:t>Daily output from NSSL's 4-km WRF-ARW is provided to CIRA, who then generate synthetic satellite imagery, which is sent to the Storm Prediction Center (SPC)</a:t>
            </a:r>
          </a:p>
          <a:p>
            <a:endParaRPr lang="en-US" dirty="0" smtClean="0"/>
          </a:p>
          <a:p>
            <a:r>
              <a:rPr lang="en-US" dirty="0" smtClean="0"/>
              <a:t>Every day at 00 UTC, NSSL runs their 4-km WRF-ARW. As soon as the 12-hour forecast is completed, several variables are extracted and </a:t>
            </a:r>
            <a:r>
              <a:rPr lang="en-US" dirty="0" err="1" smtClean="0"/>
              <a:t>scp'ed</a:t>
            </a:r>
            <a:r>
              <a:rPr lang="en-US" dirty="0" smtClean="0"/>
              <a:t> to CIRA. These variables include temperature, water vapor, and other physical and microphysical parameters which are needed for the next step. When all variables have been </a:t>
            </a:r>
            <a:r>
              <a:rPr lang="en-US" dirty="0" err="1" smtClean="0"/>
              <a:t>receieved</a:t>
            </a:r>
            <a:r>
              <a:rPr lang="en-US" dirty="0" smtClean="0"/>
              <a:t> at CIRA, an observational operator is run to generate the synthetic imagery for 4 GOES-R ABI bands (6.185, 6.95, 7.34, and 10.35 microns). The simulated imagery is then converted to </a:t>
            </a:r>
            <a:r>
              <a:rPr lang="en-US" dirty="0" err="1" smtClean="0"/>
              <a:t>McIDAS</a:t>
            </a:r>
            <a:r>
              <a:rPr lang="en-US" dirty="0" smtClean="0"/>
              <a:t> AREA format and made </a:t>
            </a:r>
            <a:r>
              <a:rPr lang="en-US" dirty="0" err="1" smtClean="0"/>
              <a:t>avaiable</a:t>
            </a:r>
            <a:r>
              <a:rPr lang="en-US" dirty="0" smtClean="0"/>
              <a:t> for the SPC, who then makes the output viewable on their NAWIPS system. Hourly output between 12-00 UTC is processed daily, providing four 13-hour synthetic satellite loops. The resolution of the output is 4-km to match the input resolution of the cloud model; the real GOES-R ABI bands will have 2-km resolution.</a:t>
            </a:r>
          </a:p>
          <a:p>
            <a:endParaRPr lang="en-US" dirty="0" smtClean="0"/>
          </a:p>
          <a:p>
            <a:r>
              <a:rPr lang="en-US" dirty="0" smtClean="0"/>
              <a:t>This product has two primary purposes: 1) Synthetic imagery from cloud model output can be used to evaluate each model run. For example, one might compare a simulated water vapor band to observed GOES imagery from 12-18 UTC to see how well the model is handling the timing and location of upper level features, such as </a:t>
            </a:r>
            <a:r>
              <a:rPr lang="en-US" dirty="0" err="1" smtClean="0"/>
              <a:t>shortwaves</a:t>
            </a:r>
            <a:r>
              <a:rPr lang="en-US" dirty="0" smtClean="0"/>
              <a:t>. 2) Since the simulated bands are based on the GOES-R ABI, looking at the imagery will prepare forecasters for how the actual GOES-R imagery will look when it becomes operational. For example, certain features may be visible at these wavelengths which are not viewable in the current GOES bands.</a:t>
            </a:r>
          </a:p>
          <a:p>
            <a:endParaRPr lang="en-US" dirty="0" smtClean="0"/>
          </a:p>
          <a:p>
            <a:r>
              <a:rPr lang="en-US" dirty="0" smtClean="0"/>
              <a:t>Advantages of the synthetic ABI imagery include: 1) Satellite imagery can be viewed before the simulated time actually occurs, so forecasters know what to expect, 2) three water vapor bands allow one to view different atmospheric levels since the weighting functions peak at different levels, and 3) forecasters can use this imagery to prepare themselves for what actual GOES-R ABI imagery will look like. The biggest limitation is that the forecast is only as good as the cloud model forecast; if the model does not initiate convection, for example, then the convection will also be absent from the synthetic imagery.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solidFill>
                  <a:prstClr val="black"/>
                </a:solidFill>
              </a:rPr>
              <a:pPr/>
              <a:t>11</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10/15/2010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10/15/2010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10/15/2010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10/15/2010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solidFill>
                <a:prstClr val="white">
                  <a:shade val="50000"/>
                </a:prstClr>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en-US">
              <a:solidFill>
                <a:prstClr val="white">
                  <a:shade val="50000"/>
                </a:prstClr>
              </a:solidFill>
            </a:endParaRPr>
          </a:p>
        </p:txBody>
      </p:sp>
      <p:sp>
        <p:nvSpPr>
          <p:cNvPr id="7" name="Rectangle 71"/>
          <p:cNvSpPr>
            <a:spLocks noGrp="1" noChangeArrowheads="1"/>
          </p:cNvSpPr>
          <p:nvPr>
            <p:ph type="sldNum" sz="quarter" idx="12"/>
          </p:nvPr>
        </p:nvSpPr>
        <p:spPr>
          <a:ln/>
        </p:spPr>
        <p:txBody>
          <a:bodyPr/>
          <a:lstStyle>
            <a:lvl1pPr>
              <a:defRPr/>
            </a:lvl1pPr>
          </a:lstStyle>
          <a:p>
            <a:pPr>
              <a:defRPr/>
            </a:pPr>
            <a:fld id="{5E382EBF-01E1-4834-A8D8-A2CE2AEB5269}"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10/15/2010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10/15/2010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10/15/2010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10/15/2010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10/15/2010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10/15/2010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10/15/2010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10/15/2010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10/15/2010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rammb.cira.colostate.edu/projects/svr_vis/sim_goesr/ch9_loop.asp" TargetMode="External"/><Relationship Id="rId4" Type="http://schemas.openxmlformats.org/officeDocument/2006/relationships/hyperlink" Target="http://rammb.cira.colostate.edu/projects/svr_vis/sim_goesr/ch13_loop.asp"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rPr>
              <a:t>Synthetic Imagery</a:t>
            </a:r>
            <a:r>
              <a:rPr lang="en-US" dirty="0" smtClean="0"/>
              <a:t/>
            </a:r>
            <a:br>
              <a:rPr lang="en-US" dirty="0" smtClean="0"/>
            </a:br>
            <a:endParaRPr lang="en-US" dirty="0"/>
          </a:p>
        </p:txBody>
      </p:sp>
      <p:sp>
        <p:nvSpPr>
          <p:cNvPr id="6" name="Text Placeholder 5"/>
          <p:cNvSpPr>
            <a:spLocks noGrp="1"/>
          </p:cNvSpPr>
          <p:nvPr>
            <p:ph type="body" idx="1"/>
          </p:nvPr>
        </p:nvSpPr>
        <p:spPr/>
        <p:txBody>
          <a:bodyPr/>
          <a:lstStyle/>
          <a:p>
            <a:r>
              <a:rPr lang="en-US" b="1" dirty="0" smtClean="0">
                <a:solidFill>
                  <a:schemeClr val="bg1"/>
                </a:solidFill>
              </a:rPr>
              <a:t>Motivation</a:t>
            </a:r>
            <a:endParaRPr lang="en-US" b="1" dirty="0">
              <a:solidFill>
                <a:schemeClr val="bg1"/>
              </a:solidFill>
            </a:endParaRPr>
          </a:p>
        </p:txBody>
      </p:sp>
      <p:sp>
        <p:nvSpPr>
          <p:cNvPr id="8" name="Text Placeholder 7"/>
          <p:cNvSpPr>
            <a:spLocks noGrp="1"/>
          </p:cNvSpPr>
          <p:nvPr>
            <p:ph type="body" sz="half" idx="3"/>
          </p:nvPr>
        </p:nvSpPr>
        <p:spPr/>
        <p:txBody>
          <a:bodyPr/>
          <a:lstStyle/>
          <a:p>
            <a:r>
              <a:rPr lang="en-US" b="1" dirty="0" smtClean="0">
                <a:solidFill>
                  <a:schemeClr val="bg1"/>
                </a:solidFill>
              </a:rPr>
              <a:t>goals</a:t>
            </a:r>
            <a:endParaRPr lang="en-US" b="1" dirty="0">
              <a:solidFill>
                <a:schemeClr val="bg1"/>
              </a:solidFill>
            </a:endParaRPr>
          </a:p>
        </p:txBody>
      </p:sp>
      <p:sp>
        <p:nvSpPr>
          <p:cNvPr id="7" name="Content Placeholder 6"/>
          <p:cNvSpPr>
            <a:spLocks noGrp="1"/>
          </p:cNvSpPr>
          <p:nvPr>
            <p:ph sz="quarter" idx="2"/>
          </p:nvPr>
        </p:nvSpPr>
        <p:spPr/>
        <p:txBody>
          <a:bodyPr/>
          <a:lstStyle/>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1) To extend the operational use of the satellite by producing synthetic GOESR-ABI before the satellite is put into orbit. </a:t>
            </a:r>
          </a:p>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2) The only way to examine temporal sampling is through the use of a numerical cloud model.</a:t>
            </a:r>
          </a:p>
          <a:p>
            <a:endParaRPr lang="en-US" dirty="0"/>
          </a:p>
        </p:txBody>
      </p:sp>
      <p:sp>
        <p:nvSpPr>
          <p:cNvPr id="9" name="Content Placeholder 8"/>
          <p:cNvSpPr>
            <a:spLocks noGrp="1"/>
          </p:cNvSpPr>
          <p:nvPr>
            <p:ph sz="quarter" idx="4"/>
          </p:nvPr>
        </p:nvSpPr>
        <p:spPr>
          <a:xfrm>
            <a:off x="4572000" y="2362200"/>
            <a:ext cx="4572000" cy="4267200"/>
          </a:xfrm>
        </p:spPr>
        <p:txBody>
          <a:bodyPr/>
          <a:lstStyle/>
          <a:p>
            <a:pPr marL="457200" indent="-457200">
              <a:spcBef>
                <a:spcPct val="50000"/>
              </a:spcBef>
              <a:buNone/>
            </a:pPr>
            <a:r>
              <a:rPr lang="en-US" dirty="0" smtClean="0">
                <a:solidFill>
                  <a:schemeClr val="bg1"/>
                </a:solidFill>
              </a:rPr>
              <a:t>1) Demonstrate we can create realistic synthetic GOESR-ABI and NPOESS imagery.</a:t>
            </a:r>
          </a:p>
          <a:p>
            <a:pPr marL="457200" indent="-457200">
              <a:spcBef>
                <a:spcPct val="50000"/>
              </a:spcBef>
              <a:buNone/>
            </a:pPr>
            <a:r>
              <a:rPr lang="en-US" dirty="0" smtClean="0">
                <a:solidFill>
                  <a:schemeClr val="bg1"/>
                </a:solidFill>
              </a:rPr>
              <a:t>2) </a:t>
            </a:r>
            <a:r>
              <a:rPr lang="en-US" b="1" dirty="0" smtClean="0">
                <a:solidFill>
                  <a:schemeClr val="bg1"/>
                </a:solidFill>
              </a:rPr>
              <a:t>Synthetic imagery may be used to aid in the development of algorithms aimed at aerosol retrievals from smoke and ash. </a:t>
            </a:r>
            <a:r>
              <a:rPr lang="en-US" dirty="0" smtClean="0">
                <a:solidFill>
                  <a:schemeClr val="bg1"/>
                </a:solidFill>
              </a:rPr>
              <a:t>(</a:t>
            </a:r>
            <a:r>
              <a:rPr lang="en-US" b="1" dirty="0" smtClean="0">
                <a:solidFill>
                  <a:schemeClr val="bg1"/>
                </a:solidFill>
              </a:rPr>
              <a:t>NOAA/NESDIS: </a:t>
            </a:r>
            <a:r>
              <a:rPr lang="en-US" dirty="0" err="1" smtClean="0">
                <a:solidFill>
                  <a:schemeClr val="bg1"/>
                </a:solidFill>
              </a:rPr>
              <a:t>Shobha</a:t>
            </a:r>
            <a:r>
              <a:rPr lang="en-US" dirty="0" smtClean="0">
                <a:solidFill>
                  <a:schemeClr val="bg1"/>
                </a:solidFill>
              </a:rPr>
              <a:t> </a:t>
            </a:r>
            <a:r>
              <a:rPr lang="en-US" dirty="0" err="1" smtClean="0">
                <a:solidFill>
                  <a:schemeClr val="bg1"/>
                </a:solidFill>
              </a:rPr>
              <a:t>Kondragunta</a:t>
            </a:r>
            <a:r>
              <a:rPr lang="en-US" dirty="0" smtClean="0">
                <a:solidFill>
                  <a:schemeClr val="bg1"/>
                </a:solidFill>
              </a:rPr>
              <a:t>, AWG aerosol)</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10/15/2010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Synthetic Water Vapor Imagery</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1"/>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10/15/2010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343400" y="0"/>
            <a:ext cx="4419600" cy="1143000"/>
          </a:xfrm>
        </p:spPr>
        <p:txBody>
          <a:bodyPr>
            <a:normAutofit/>
          </a:bodyPr>
          <a:lstStyle/>
          <a:p>
            <a:r>
              <a:rPr lang="en-US" sz="3200" dirty="0" smtClean="0">
                <a:solidFill>
                  <a:srgbClr val="C00000"/>
                </a:solidFill>
              </a:rPr>
              <a:t>WRF/GOES-R Synthetic Imagery</a:t>
            </a:r>
            <a:endParaRPr lang="en-US" sz="3200" dirty="0">
              <a:solidFill>
                <a:srgbClr val="C00000"/>
              </a:solidFill>
            </a:endParaRPr>
          </a:p>
        </p:txBody>
      </p:sp>
      <p:sp>
        <p:nvSpPr>
          <p:cNvPr id="6" name="Content Placeholder 5"/>
          <p:cNvSpPr>
            <a:spLocks noGrp="1"/>
          </p:cNvSpPr>
          <p:nvPr>
            <p:ph sz="half" idx="1"/>
          </p:nvPr>
        </p:nvSpPr>
        <p:spPr>
          <a:xfrm>
            <a:off x="0" y="4419600"/>
            <a:ext cx="5486400" cy="2438400"/>
          </a:xfrm>
        </p:spPr>
        <p:txBody>
          <a:bodyPr/>
          <a:lstStyle/>
          <a:p>
            <a:r>
              <a:rPr lang="en-US" sz="2000" dirty="0" smtClean="0">
                <a:solidFill>
                  <a:schemeClr val="bg1"/>
                </a:solidFill>
              </a:rPr>
              <a:t>6. NSSL/SPC Acquire Imagery from Server</a:t>
            </a:r>
          </a:p>
          <a:p>
            <a:r>
              <a:rPr lang="en-US" sz="2000" dirty="0" smtClean="0">
                <a:solidFill>
                  <a:schemeClr val="bg1"/>
                </a:solidFill>
              </a:rPr>
              <a:t>7. GOES-R Imagery sent to Website</a:t>
            </a:r>
          </a:p>
          <a:p>
            <a:pPr lvl="1"/>
            <a:r>
              <a:rPr lang="en-US" sz="1800" dirty="0" smtClean="0">
                <a:hlinkClick r:id="rId4"/>
              </a:rPr>
              <a:t>http://rammb.cira.colostate.edu/projects/svr_vis/sim_goesr/ch13_loop.asp</a:t>
            </a:r>
            <a:endParaRPr lang="en-US" sz="1800" dirty="0" smtClean="0"/>
          </a:p>
          <a:p>
            <a:pPr lvl="1"/>
            <a:r>
              <a:rPr lang="en-US" sz="1800" dirty="0" smtClean="0">
                <a:hlinkClick r:id="rId5"/>
              </a:rPr>
              <a:t>http://rammb.cira.colostate.edu/projects/svr_vis/sim_goesr/ch9_loop.asp</a:t>
            </a:r>
            <a:endParaRPr lang="en-US" sz="1800" dirty="0"/>
          </a:p>
        </p:txBody>
      </p:sp>
      <p:sp>
        <p:nvSpPr>
          <p:cNvPr id="7" name="Content Placeholder 6"/>
          <p:cNvSpPr>
            <a:spLocks noGrp="1"/>
          </p:cNvSpPr>
          <p:nvPr>
            <p:ph sz="half" idx="2"/>
          </p:nvPr>
        </p:nvSpPr>
        <p:spPr>
          <a:xfrm>
            <a:off x="4419600" y="1219200"/>
            <a:ext cx="4724400" cy="2819401"/>
          </a:xfrm>
        </p:spPr>
        <p:txBody>
          <a:bodyPr/>
          <a:lstStyle/>
          <a:p>
            <a:r>
              <a:rPr lang="en-US" sz="2000" dirty="0" smtClean="0">
                <a:solidFill>
                  <a:schemeClr val="bg1"/>
                </a:solidFill>
              </a:rPr>
              <a:t>1. NSSL run 4km WRF-ARW</a:t>
            </a:r>
          </a:p>
          <a:p>
            <a:r>
              <a:rPr lang="en-US" sz="2000" dirty="0" smtClean="0">
                <a:solidFill>
                  <a:schemeClr val="bg1"/>
                </a:solidFill>
              </a:rPr>
              <a:t>2. Secure Copy Output sent to CIRA</a:t>
            </a:r>
          </a:p>
          <a:p>
            <a:r>
              <a:rPr lang="en-US" sz="2000" dirty="0" smtClean="0">
                <a:solidFill>
                  <a:schemeClr val="bg1"/>
                </a:solidFill>
              </a:rPr>
              <a:t>3. Data arrives at CIRA</a:t>
            </a:r>
          </a:p>
          <a:p>
            <a:r>
              <a:rPr lang="en-US" sz="2000" dirty="0" smtClean="0">
                <a:solidFill>
                  <a:schemeClr val="bg1"/>
                </a:solidFill>
              </a:rPr>
              <a:t>4. Model Output converted to GOES-R Synthetic Imagery</a:t>
            </a:r>
          </a:p>
          <a:p>
            <a:r>
              <a:rPr lang="en-US" sz="2000" dirty="0" smtClean="0">
                <a:solidFill>
                  <a:schemeClr val="bg1"/>
                </a:solidFill>
              </a:rPr>
              <a:t>5. GOES-R Imagery Sent to NAWIPS Server</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10/15/2010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a:t>
            </a:fld>
            <a:endParaRPr lang="en-US">
              <a:solidFill>
                <a:prstClr val="white">
                  <a:shade val="50000"/>
                </a:prstClr>
              </a:solidFill>
            </a:endParaRPr>
          </a:p>
        </p:txBody>
      </p:sp>
      <p:cxnSp>
        <p:nvCxnSpPr>
          <p:cNvPr id="16" name="Straight Arrow Connector 15"/>
          <p:cNvCxnSpPr/>
          <p:nvPr/>
        </p:nvCxnSpPr>
        <p:spPr>
          <a:xfrm rot="16200000" flipV="1">
            <a:off x="2247900" y="1866900"/>
            <a:ext cx="2438400" cy="12954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4114800" y="3733800"/>
            <a:ext cx="2819400" cy="15240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a:defRPr/>
            </a:pPr>
            <a:fld id="{01664465-4D88-4A8B-AF95-FF36446E50F0}" type="datetime1">
              <a:rPr lang="en-US" smtClean="0">
                <a:solidFill>
                  <a:prstClr val="white">
                    <a:shade val="50000"/>
                  </a:prstClr>
                </a:solidFill>
              </a:rPr>
              <a:pPr>
                <a:defRPr/>
              </a:pPr>
              <a:t>10/15/2010</a:t>
            </a:fld>
            <a:endParaRPr lang="en-US">
              <a:solidFill>
                <a:prstClr val="white">
                  <a:shade val="50000"/>
                </a:prstClr>
              </a:solidFill>
            </a:endParaRPr>
          </a:p>
        </p:txBody>
      </p:sp>
      <p:sp>
        <p:nvSpPr>
          <p:cNvPr id="8" name="Slide Number Placeholder 7"/>
          <p:cNvSpPr>
            <a:spLocks noGrp="1"/>
          </p:cNvSpPr>
          <p:nvPr>
            <p:ph type="sldNum" sz="quarter" idx="12"/>
          </p:nvPr>
        </p:nvSpPr>
        <p:spPr/>
        <p:txBody>
          <a:bodyPr/>
          <a:lstStyle/>
          <a:p>
            <a:pPr>
              <a:defRPr/>
            </a:pPr>
            <a:fld id="{48D2FE28-9A9C-4CA7-AA5A-4D8F0FB69A36}" type="slidenum">
              <a:rPr lang="en-US" smtClean="0">
                <a:solidFill>
                  <a:prstClr val="white">
                    <a:shade val="50000"/>
                  </a:prstClr>
                </a:solidFill>
              </a:rPr>
              <a:pPr>
                <a:defRPr/>
              </a:pPr>
              <a:t>2</a:t>
            </a:fld>
            <a:endParaRPr lang="en-US">
              <a:solidFill>
                <a:prstClr val="white">
                  <a:shade val="50000"/>
                </a:prstClr>
              </a:solidFill>
            </a:endParaRPr>
          </a:p>
        </p:txBody>
      </p:sp>
      <p:pic>
        <p:nvPicPr>
          <p:cNvPr id="9" name="Picture 2" descr="abi_bands"/>
          <p:cNvPicPr>
            <a:picLocks noChangeAspect="1" noChangeArrowheads="1"/>
          </p:cNvPicPr>
          <p:nvPr/>
        </p:nvPicPr>
        <p:blipFill>
          <a:blip r:embed="rId2" cstate="print"/>
          <a:srcRect/>
          <a:stretch>
            <a:fillRect/>
          </a:stretch>
        </p:blipFill>
        <p:spPr bwMode="auto">
          <a:xfrm>
            <a:off x="381001" y="381000"/>
            <a:ext cx="8382000" cy="61722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ctrTitle"/>
          </p:nvPr>
        </p:nvSpPr>
        <p:spPr>
          <a:xfrm>
            <a:off x="228600" y="-228600"/>
            <a:ext cx="8915400" cy="1371600"/>
          </a:xfrm>
        </p:spPr>
        <p:txBody>
          <a:bodyPr/>
          <a:lstStyle/>
          <a:p>
            <a:r>
              <a:rPr lang="en-US" sz="4000" b="1" dirty="0">
                <a:solidFill>
                  <a:srgbClr val="C00000"/>
                </a:solidFill>
              </a:rPr>
              <a:t>The Advanced Baseline Imager:</a:t>
            </a:r>
          </a:p>
        </p:txBody>
      </p:sp>
      <p:sp>
        <p:nvSpPr>
          <p:cNvPr id="110595" name="Text Box 3"/>
          <p:cNvSpPr txBox="1">
            <a:spLocks noChangeArrowheads="1"/>
          </p:cNvSpPr>
          <p:nvPr/>
        </p:nvSpPr>
        <p:spPr bwMode="auto">
          <a:xfrm>
            <a:off x="76200" y="1600200"/>
            <a:ext cx="9144000" cy="4154984"/>
          </a:xfrm>
          <a:prstGeom prst="rect">
            <a:avLst/>
          </a:prstGeom>
          <a:noFill/>
          <a:ln w="9525">
            <a:noFill/>
            <a:miter lim="800000"/>
            <a:headEnd/>
            <a:tailEnd/>
          </a:ln>
          <a:effectLst/>
        </p:spPr>
        <p:txBody>
          <a:bodyPr wrap="square">
            <a:spAutoFit/>
          </a:bodyPr>
          <a:lstStyle/>
          <a:p>
            <a:pPr defTabSz="568325"/>
            <a:r>
              <a:rPr lang="en-US" b="1" dirty="0">
                <a:solidFill>
                  <a:srgbClr val="FFFF00"/>
                </a:solidFill>
              </a:rPr>
              <a:t>				  			ABI				</a:t>
            </a:r>
            <a:r>
              <a:rPr lang="en-US" b="1" dirty="0">
                <a:solidFill>
                  <a:srgbClr val="00B0F0"/>
                </a:solidFill>
              </a:rPr>
              <a:t>Current</a:t>
            </a:r>
          </a:p>
          <a:p>
            <a:pPr defTabSz="568325"/>
            <a:endParaRPr lang="en-US" sz="1200" b="1" dirty="0">
              <a:solidFill>
                <a:schemeClr val="bg1"/>
              </a:solidFill>
            </a:endParaRPr>
          </a:p>
          <a:p>
            <a:pPr defTabSz="568325"/>
            <a:r>
              <a:rPr lang="en-US" b="1" dirty="0" smtClean="0">
                <a:solidFill>
                  <a:srgbClr val="FFFF00"/>
                </a:solidFill>
              </a:rPr>
              <a:t>Spectral Coverage </a:t>
            </a:r>
            <a:r>
              <a:rPr lang="en-US" b="1" dirty="0">
                <a:solidFill>
                  <a:srgbClr val="FFFF00"/>
                </a:solidFill>
              </a:rPr>
              <a:t>				16 bands		</a:t>
            </a:r>
            <a:r>
              <a:rPr lang="en-US" b="1" dirty="0" smtClean="0">
                <a:solidFill>
                  <a:srgbClr val="00B0F0"/>
                </a:solidFill>
              </a:rPr>
              <a:t>          5 </a:t>
            </a:r>
            <a:r>
              <a:rPr lang="en-US" b="1" dirty="0">
                <a:solidFill>
                  <a:srgbClr val="00B0F0"/>
                </a:solidFill>
              </a:rPr>
              <a:t>bands</a:t>
            </a:r>
          </a:p>
          <a:p>
            <a:pPr defTabSz="568325"/>
            <a:endParaRPr lang="en-US" sz="1200" b="1" dirty="0">
              <a:solidFill>
                <a:srgbClr val="FFFF00"/>
              </a:solidFill>
            </a:endParaRPr>
          </a:p>
          <a:p>
            <a:pPr defTabSz="568325"/>
            <a:r>
              <a:rPr lang="en-US" b="1" dirty="0">
                <a:solidFill>
                  <a:srgbClr val="FFFF00"/>
                </a:solidFill>
              </a:rPr>
              <a:t>Spatial resolution 	</a:t>
            </a:r>
          </a:p>
          <a:p>
            <a:pPr defTabSz="568325"/>
            <a:r>
              <a:rPr lang="en-US" b="1" dirty="0">
                <a:solidFill>
                  <a:srgbClr val="FFFF00"/>
                </a:solidFill>
              </a:rPr>
              <a:t>	0.64 </a:t>
            </a:r>
            <a:r>
              <a:rPr lang="en-US" b="1" dirty="0">
                <a:solidFill>
                  <a:srgbClr val="FFFF00"/>
                </a:solidFill>
                <a:latin typeface="Symbol" pitchFamily="18" charset="2"/>
              </a:rPr>
              <a:t>m</a:t>
            </a:r>
            <a:r>
              <a:rPr lang="en-US" b="1" dirty="0">
                <a:solidFill>
                  <a:srgbClr val="FFFF00"/>
                </a:solidFill>
              </a:rPr>
              <a:t>m Visible 			</a:t>
            </a:r>
            <a:r>
              <a:rPr lang="en-US" b="1" dirty="0" smtClean="0">
                <a:solidFill>
                  <a:srgbClr val="FFFF00"/>
                </a:solidFill>
              </a:rPr>
              <a:t>          0.5 </a:t>
            </a:r>
            <a:r>
              <a:rPr lang="en-US" b="1" dirty="0">
                <a:solidFill>
                  <a:srgbClr val="FFFF00"/>
                </a:solidFill>
              </a:rPr>
              <a:t>km 			</a:t>
            </a:r>
            <a:r>
              <a:rPr lang="en-US" b="1" dirty="0">
                <a:solidFill>
                  <a:srgbClr val="00B0F0"/>
                </a:solidFill>
              </a:rPr>
              <a:t>Approx. 1 km</a:t>
            </a:r>
          </a:p>
          <a:p>
            <a:pPr defTabSz="568325"/>
            <a:r>
              <a:rPr lang="en-US" b="1" dirty="0">
                <a:solidFill>
                  <a:srgbClr val="FFFF00"/>
                </a:solidFill>
              </a:rPr>
              <a:t>	Other Visible/near-IR	</a:t>
            </a:r>
            <a:r>
              <a:rPr lang="en-US" b="1" dirty="0" smtClean="0">
                <a:solidFill>
                  <a:srgbClr val="FFFF00"/>
                </a:solidFill>
              </a:rPr>
              <a:t>          1.0 </a:t>
            </a:r>
            <a:r>
              <a:rPr lang="en-US" b="1" dirty="0">
                <a:solidFill>
                  <a:srgbClr val="FFFF00"/>
                </a:solidFill>
              </a:rPr>
              <a:t>km			</a:t>
            </a:r>
            <a:r>
              <a:rPr lang="en-US" b="1" dirty="0">
                <a:solidFill>
                  <a:srgbClr val="00B0F0"/>
                </a:solidFill>
              </a:rPr>
              <a:t>n/a</a:t>
            </a:r>
          </a:p>
          <a:p>
            <a:pPr defTabSz="568325"/>
            <a:r>
              <a:rPr lang="en-US" b="1" dirty="0">
                <a:solidFill>
                  <a:srgbClr val="FFFF00"/>
                </a:solidFill>
              </a:rPr>
              <a:t>	Bands (&gt;2 </a:t>
            </a:r>
            <a:r>
              <a:rPr lang="en-US" b="1" dirty="0">
                <a:solidFill>
                  <a:srgbClr val="FFFF00"/>
                </a:solidFill>
                <a:latin typeface="Symbol" pitchFamily="18" charset="2"/>
              </a:rPr>
              <a:t>m</a:t>
            </a:r>
            <a:r>
              <a:rPr lang="en-US" b="1" dirty="0">
                <a:solidFill>
                  <a:srgbClr val="FFFF00"/>
                </a:solidFill>
              </a:rPr>
              <a:t>m)			</a:t>
            </a:r>
            <a:r>
              <a:rPr lang="en-US" b="1" dirty="0" smtClean="0">
                <a:solidFill>
                  <a:srgbClr val="FFFF00"/>
                </a:solidFill>
              </a:rPr>
              <a:t>          2 </a:t>
            </a:r>
            <a:r>
              <a:rPr lang="en-US" b="1" dirty="0">
                <a:solidFill>
                  <a:srgbClr val="FFFF00"/>
                </a:solidFill>
              </a:rPr>
              <a:t>km			</a:t>
            </a:r>
            <a:r>
              <a:rPr lang="en-US" b="1" dirty="0" smtClean="0">
                <a:solidFill>
                  <a:srgbClr val="FFFF00"/>
                </a:solidFill>
              </a:rPr>
              <a:t>          </a:t>
            </a:r>
            <a:r>
              <a:rPr lang="en-US" b="1" dirty="0" smtClean="0">
                <a:solidFill>
                  <a:srgbClr val="00B0F0"/>
                </a:solidFill>
              </a:rPr>
              <a:t>Approx</a:t>
            </a:r>
            <a:r>
              <a:rPr lang="en-US" b="1" dirty="0">
                <a:solidFill>
                  <a:srgbClr val="00B0F0"/>
                </a:solidFill>
              </a:rPr>
              <a:t>. 4 km</a:t>
            </a:r>
          </a:p>
          <a:p>
            <a:pPr defTabSz="568325"/>
            <a:endParaRPr lang="en-US" sz="1200" b="1" dirty="0">
              <a:solidFill>
                <a:schemeClr val="bg1"/>
              </a:solidFill>
            </a:endParaRPr>
          </a:p>
          <a:p>
            <a:pPr defTabSz="568325"/>
            <a:r>
              <a:rPr lang="en-US" b="1" dirty="0">
                <a:solidFill>
                  <a:srgbClr val="FFFF00"/>
                </a:solidFill>
              </a:rPr>
              <a:t>Spatial coverage	</a:t>
            </a:r>
          </a:p>
          <a:p>
            <a:pPr defTabSz="568325"/>
            <a:r>
              <a:rPr lang="en-US" b="1" dirty="0">
                <a:solidFill>
                  <a:srgbClr val="FFFF00"/>
                </a:solidFill>
              </a:rPr>
              <a:t>	Full disk					4 per hour		</a:t>
            </a:r>
            <a:r>
              <a:rPr lang="en-US" b="1" dirty="0" smtClean="0">
                <a:solidFill>
                  <a:srgbClr val="00B0F0"/>
                </a:solidFill>
              </a:rPr>
              <a:t>          Every </a:t>
            </a:r>
            <a:r>
              <a:rPr lang="en-US" b="1" dirty="0">
                <a:solidFill>
                  <a:srgbClr val="00B0F0"/>
                </a:solidFill>
              </a:rPr>
              <a:t>3 hours</a:t>
            </a:r>
            <a:endParaRPr lang="en-US" sz="1800" b="1" dirty="0">
              <a:solidFill>
                <a:srgbClr val="00B0F0"/>
              </a:solidFill>
            </a:endParaRPr>
          </a:p>
          <a:p>
            <a:pPr defTabSz="568325"/>
            <a:r>
              <a:rPr lang="en-US" b="1" dirty="0">
                <a:solidFill>
                  <a:srgbClr val="FFFF00"/>
                </a:solidFill>
              </a:rPr>
              <a:t>	CONUS        			</a:t>
            </a:r>
            <a:r>
              <a:rPr lang="en-US" b="1" dirty="0" smtClean="0">
                <a:solidFill>
                  <a:srgbClr val="FFFF00"/>
                </a:solidFill>
              </a:rPr>
              <a:t>          12 </a:t>
            </a:r>
            <a:r>
              <a:rPr lang="en-US" b="1" dirty="0">
                <a:solidFill>
                  <a:srgbClr val="FFFF00"/>
                </a:solidFill>
              </a:rPr>
              <a:t>per hour		</a:t>
            </a:r>
            <a:r>
              <a:rPr lang="en-US" b="1" dirty="0" smtClean="0">
                <a:solidFill>
                  <a:srgbClr val="00B0F0"/>
                </a:solidFill>
              </a:rPr>
              <a:t>~</a:t>
            </a:r>
            <a:r>
              <a:rPr lang="en-US" b="1" dirty="0">
                <a:solidFill>
                  <a:srgbClr val="00B0F0"/>
                </a:solidFill>
              </a:rPr>
              <a:t>4 per hour</a:t>
            </a:r>
          </a:p>
          <a:p>
            <a:pPr defTabSz="568325"/>
            <a:r>
              <a:rPr lang="en-US" b="1" dirty="0">
                <a:solidFill>
                  <a:srgbClr val="FFFF00"/>
                </a:solidFill>
              </a:rPr>
              <a:t>	</a:t>
            </a:r>
            <a:r>
              <a:rPr lang="en-US" b="1" dirty="0" err="1">
                <a:solidFill>
                  <a:srgbClr val="FFFF00"/>
                </a:solidFill>
              </a:rPr>
              <a:t>Mesoscale</a:t>
            </a:r>
            <a:r>
              <a:rPr lang="en-US" b="1" dirty="0">
                <a:solidFill>
                  <a:srgbClr val="FFFF00"/>
                </a:solidFill>
              </a:rPr>
              <a:t>				</a:t>
            </a:r>
            <a:r>
              <a:rPr lang="en-US" b="1" dirty="0" smtClean="0">
                <a:solidFill>
                  <a:srgbClr val="FFFF00"/>
                </a:solidFill>
              </a:rPr>
              <a:t>          Every </a:t>
            </a:r>
            <a:r>
              <a:rPr lang="en-US" b="1" dirty="0">
                <a:solidFill>
                  <a:srgbClr val="FFFF00"/>
                </a:solidFill>
              </a:rPr>
              <a:t>30 sec	</a:t>
            </a:r>
            <a:r>
              <a:rPr lang="en-US" b="1" dirty="0" smtClean="0">
                <a:solidFill>
                  <a:srgbClr val="FFFF00"/>
                </a:solidFill>
              </a:rPr>
              <a:t>          </a:t>
            </a:r>
            <a:r>
              <a:rPr lang="en-US" b="1" dirty="0" smtClean="0">
                <a:solidFill>
                  <a:srgbClr val="00B0F0"/>
                </a:solidFill>
              </a:rPr>
              <a:t>n/a</a:t>
            </a:r>
            <a:endParaRPr lang="en-US" b="1" dirty="0">
              <a:solidFill>
                <a:srgbClr val="00B0F0"/>
              </a:solidFill>
            </a:endParaRPr>
          </a:p>
          <a:p>
            <a:pPr defTabSz="568325"/>
            <a:endParaRPr lang="en-US" sz="1200" b="1" dirty="0">
              <a:solidFill>
                <a:schemeClr val="bg1"/>
              </a:solidFill>
            </a:endParaRPr>
          </a:p>
          <a:p>
            <a:pPr defTabSz="568325"/>
            <a:r>
              <a:rPr lang="en-US" b="1" dirty="0">
                <a:solidFill>
                  <a:srgbClr val="FFFF00"/>
                </a:solidFill>
              </a:rPr>
              <a:t>Visible (reflective bands) 	</a:t>
            </a:r>
          </a:p>
          <a:p>
            <a:pPr defTabSz="568325"/>
            <a:r>
              <a:rPr lang="en-US" b="1" dirty="0">
                <a:solidFill>
                  <a:srgbClr val="FFFF00"/>
                </a:solidFill>
              </a:rPr>
              <a:t>	On-orbit calibration		</a:t>
            </a:r>
            <a:r>
              <a:rPr lang="en-US" b="1" dirty="0" smtClean="0">
                <a:solidFill>
                  <a:srgbClr val="FFFF00"/>
                </a:solidFill>
              </a:rPr>
              <a:t>          Yes</a:t>
            </a:r>
            <a:r>
              <a:rPr lang="en-US" b="1" dirty="0">
                <a:solidFill>
                  <a:srgbClr val="FFFF00"/>
                </a:solidFill>
              </a:rPr>
              <a:t>			</a:t>
            </a:r>
            <a:r>
              <a:rPr lang="en-US" b="1" dirty="0" smtClean="0">
                <a:solidFill>
                  <a:srgbClr val="00B0F0"/>
                </a:solidFill>
              </a:rPr>
              <a:t>          No</a:t>
            </a:r>
            <a:r>
              <a:rPr lang="en-US" b="1" dirty="0">
                <a:solidFill>
                  <a:srgbClr val="00B0F0"/>
                </a:solidFill>
              </a:rPr>
              <a:t>	</a:t>
            </a:r>
            <a:endParaRPr lang="en-US" sz="1200" b="1" dirty="0">
              <a:solidFill>
                <a:srgbClr val="00B0F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r>
              <a:rPr lang="en-GB" sz="4400" dirty="0" smtClean="0">
                <a:solidFill>
                  <a:srgbClr val="C00000"/>
                </a:solidFill>
                <a:effectLst>
                  <a:outerShdw blurRad="38100" dist="38100" dir="2700000" algn="tl">
                    <a:srgbClr val="000000">
                      <a:alpha val="43137"/>
                    </a:srgbClr>
                  </a:outerShdw>
                </a:effectLst>
              </a:rPr>
              <a:t>Creating Synthetic Imagery</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143000"/>
            <a:ext cx="8229600" cy="5486400"/>
          </a:xfrm>
        </p:spPr>
        <p:txBody>
          <a:bodyPr/>
          <a:lstStyle/>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cs typeface="Times New Roman" pitchFamily="18" charset="0"/>
              </a:rPr>
              <a:t>Numerical cloud models: RAMS, WRF-ARW, COAMPS</a:t>
            </a:r>
            <a:endParaRPr lang="en-GB" sz="2400" dirty="0" smtClean="0">
              <a:solidFill>
                <a:schemeClr val="bg1"/>
              </a:solidFill>
              <a:cs typeface="Times New Roman" pitchFamily="18" charset="0"/>
            </a:endParaRPr>
          </a:p>
          <a:p>
            <a:pPr>
              <a:lnSpc>
                <a:spcPct val="80000"/>
              </a:lnSpc>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RAMS/WRF-ARW Microphysics</a:t>
            </a:r>
            <a:endParaRPr lang="en-GB" sz="2400" dirty="0" smtClean="0">
              <a:solidFill>
                <a:schemeClr val="bg1"/>
              </a:solidFill>
              <a:cs typeface="Times New Roman" pitchFamily="18" charset="0"/>
            </a:endParaRP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Two-moment cloud microphysics (RAMS: Meyers/WRF-ARW: Morrison)</a:t>
            </a:r>
          </a:p>
          <a:p>
            <a:pPr lvl="1">
              <a:lnSpc>
                <a:spcPct val="80000"/>
              </a:lnSpc>
              <a:spcBef>
                <a:spcPts val="450"/>
              </a:spcBef>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       •  Mass mixing ratio and number concentration are </a:t>
            </a:r>
            <a:r>
              <a:rPr lang="en-GB" sz="2000" dirty="0" err="1" smtClean="0">
                <a:solidFill>
                  <a:schemeClr val="bg1"/>
                </a:solidFill>
                <a:cs typeface="Times New Roman" pitchFamily="18" charset="0"/>
              </a:rPr>
              <a:t>prognosed</a:t>
            </a:r>
            <a:r>
              <a:rPr lang="en-GB" sz="2000" dirty="0" smtClean="0">
                <a:solidFill>
                  <a:schemeClr val="bg1"/>
                </a:solidFill>
                <a:cs typeface="Times New Roman" pitchFamily="18" charset="0"/>
              </a:rPr>
              <a:t>.</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RAMS: Pristine ice, snow, aggregates,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hail, rain, small cloud drops, and large cloud drops.</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WRF-ARW: Ice, snow,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rain, cloud drops.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Two-way interactive nested grids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Four grids: 50 km, 10 km, 2 km (GOES-R),  and 400 m (NPOESS).</a:t>
            </a:r>
          </a:p>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Run cloud model and use output as input to an observational operator to generate synthetic GOES-11, GOES-12, and GOES-R satellite observations at different channels.</a:t>
            </a:r>
            <a:endParaRPr lang="en-GB" sz="2400" i="1" dirty="0" smtClean="0">
              <a:solidFill>
                <a:schemeClr val="bg1"/>
              </a:solidFill>
            </a:endParaRP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10/15/2010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r>
              <a:rPr lang="en-GB" sz="4000" dirty="0" smtClean="0">
                <a:solidFill>
                  <a:srgbClr val="C00000"/>
                </a:solidFill>
                <a:effectLst>
                  <a:outerShdw blurRad="38100" dist="38100" dir="2700000" algn="tl">
                    <a:srgbClr val="000000">
                      <a:alpha val="43137"/>
                    </a:srgbClr>
                  </a:outerShdw>
                </a:effectLst>
              </a:rPr>
              <a:t>Creating Synthetic Imagery</a:t>
            </a:r>
            <a:endParaRPr lang="en-US" dirty="0"/>
          </a:p>
        </p:txBody>
      </p:sp>
      <p:sp>
        <p:nvSpPr>
          <p:cNvPr id="3" name="Content Placeholder 2"/>
          <p:cNvSpPr>
            <a:spLocks noGrp="1"/>
          </p:cNvSpPr>
          <p:nvPr>
            <p:ph idx="1"/>
          </p:nvPr>
        </p:nvSpPr>
        <p:spPr>
          <a:xfrm>
            <a:off x="457200" y="1066800"/>
            <a:ext cx="8229600" cy="5486400"/>
          </a:xfrm>
        </p:spPr>
        <p:txBody>
          <a:bodyPr/>
          <a:lstStyle/>
          <a:p>
            <a:pPr>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chemeClr val="bg1"/>
                </a:solidFill>
              </a:rPr>
              <a:t>Observational Operator</a:t>
            </a:r>
            <a:r>
              <a:rPr lang="en-GB" sz="2400" dirty="0" smtClean="0">
                <a:solidFill>
                  <a:schemeClr val="bg1"/>
                </a:solidFill>
                <a:cs typeface="Times New Roman" pitchFamily="18" charset="0"/>
              </a:rPr>
              <a:t> </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Community </a:t>
            </a:r>
            <a:r>
              <a:rPr lang="en-GB" sz="2000" dirty="0" err="1" smtClean="0">
                <a:solidFill>
                  <a:schemeClr val="bg1"/>
                </a:solidFill>
                <a:cs typeface="Times New Roman" pitchFamily="18" charset="0"/>
              </a:rPr>
              <a:t>Radiative</a:t>
            </a:r>
            <a:r>
              <a:rPr lang="en-GB" sz="2000" dirty="0" smtClean="0">
                <a:solidFill>
                  <a:schemeClr val="bg1"/>
                </a:solidFill>
                <a:cs typeface="Times New Roman" pitchFamily="18" charset="0"/>
              </a:rPr>
              <a:t> Transfer Model (CRTM) code used to calculate gaseous transmittances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Modified anomalous diffraction theory (MADT) for cloud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&gt; 3.9 µm</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smtClean="0">
                <a:solidFill>
                  <a:schemeClr val="bg1"/>
                </a:solidFill>
                <a:cs typeface="Times New Roman" pitchFamily="18" charset="0"/>
              </a:rPr>
              <a:t>Look-up tables for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&lt;= 3.9 µm</a:t>
            </a:r>
            <a:endParaRPr lang="en-GB" sz="2000" dirty="0" smtClean="0">
              <a:solidFill>
                <a:schemeClr val="bg1"/>
              </a:solidFill>
              <a:cs typeface="Times New Roman" pitchFamily="18" charset="0"/>
            </a:endParaRP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Delta-</a:t>
            </a:r>
            <a:r>
              <a:rPr lang="en-GB" sz="2000" dirty="0" err="1" smtClean="0">
                <a:solidFill>
                  <a:schemeClr val="bg1"/>
                </a:solidFill>
                <a:cs typeface="Times New Roman" pitchFamily="18" charset="0"/>
              </a:rPr>
              <a:t>Eddington</a:t>
            </a:r>
            <a:r>
              <a:rPr lang="en-GB" sz="2000" dirty="0" smtClean="0">
                <a:solidFill>
                  <a:schemeClr val="bg1"/>
                </a:solidFill>
                <a:cs typeface="Times New Roman" pitchFamily="18" charset="0"/>
              </a:rPr>
              <a:t> formulation for IR bands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Spherical Harmonics Discrete Ordinate Method (SHDOM) for Vis and Near IR bands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Plane parallel version (1-D) of SHDOM from CU (F. Evans)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000" dirty="0" smtClean="0">
              <a:solidFill>
                <a:schemeClr val="bg1"/>
              </a:solidFill>
              <a:cs typeface="Times New Roman" pitchFamily="18" charset="0"/>
            </a:endParaRPr>
          </a:p>
          <a:p>
            <a:r>
              <a:rPr lang="en-US" sz="2400" dirty="0" smtClean="0">
                <a:solidFill>
                  <a:schemeClr val="bg1"/>
                </a:solidFill>
              </a:rPr>
              <a:t>A point spread function is applied to 400 m data to build the appropriate GOES-R ABI footprint size.</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10/15/2010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85800" y="-1588"/>
            <a:ext cx="7772400" cy="1146176"/>
          </a:xfrm>
          <a:ln/>
        </p:spPr>
        <p:txBody>
          <a:bodyPr>
            <a:norm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b="1" dirty="0">
                <a:solidFill>
                  <a:srgbClr val="C00000"/>
                </a:solidFill>
              </a:rPr>
              <a:t>Synthetic 2 km ABI Bands 7-16</a:t>
            </a:r>
            <a:br>
              <a:rPr lang="en-GB" sz="2400" b="1" dirty="0">
                <a:solidFill>
                  <a:srgbClr val="C00000"/>
                </a:solidFill>
              </a:rPr>
            </a:br>
            <a:r>
              <a:rPr lang="en-GB" sz="2400" b="1" dirty="0">
                <a:solidFill>
                  <a:srgbClr val="C00000"/>
                </a:solidFill>
              </a:rPr>
              <a:t>8 </a:t>
            </a:r>
            <a:r>
              <a:rPr lang="en-GB" sz="2400" b="1" dirty="0" smtClean="0">
                <a:solidFill>
                  <a:srgbClr val="C00000"/>
                </a:solidFill>
              </a:rPr>
              <a:t>May 2003 </a:t>
            </a:r>
            <a:r>
              <a:rPr lang="en-GB" sz="2400" b="1" dirty="0">
                <a:solidFill>
                  <a:srgbClr val="C00000"/>
                </a:solidFill>
              </a:rPr>
              <a:t>Severe Weather Case (19 UTC)</a:t>
            </a:r>
          </a:p>
        </p:txBody>
      </p:sp>
      <p:pic>
        <p:nvPicPr>
          <p:cNvPr id="77827" name="Picture 3"/>
          <p:cNvPicPr>
            <a:picLocks noChangeAspect="1" noChangeArrowheads="1"/>
          </p:cNvPicPr>
          <p:nvPr/>
        </p:nvPicPr>
        <p:blipFill>
          <a:blip r:embed="rId3" cstate="print"/>
          <a:srcRect/>
          <a:stretch>
            <a:fillRect/>
          </a:stretch>
        </p:blipFill>
        <p:spPr bwMode="auto">
          <a:xfrm>
            <a:off x="2514600" y="1219200"/>
            <a:ext cx="1981200" cy="1485900"/>
          </a:xfrm>
          <a:prstGeom prst="rect">
            <a:avLst/>
          </a:prstGeom>
          <a:noFill/>
        </p:spPr>
      </p:pic>
      <p:pic>
        <p:nvPicPr>
          <p:cNvPr id="77828" name="Picture 4"/>
          <p:cNvPicPr>
            <a:picLocks noChangeAspect="1" noChangeArrowheads="1"/>
          </p:cNvPicPr>
          <p:nvPr/>
        </p:nvPicPr>
        <p:blipFill>
          <a:blip r:embed="rId4" cstate="print"/>
          <a:srcRect/>
          <a:stretch>
            <a:fillRect/>
          </a:stretch>
        </p:blipFill>
        <p:spPr bwMode="auto">
          <a:xfrm>
            <a:off x="4648200" y="1219200"/>
            <a:ext cx="1981200" cy="1485900"/>
          </a:xfrm>
          <a:prstGeom prst="rect">
            <a:avLst/>
          </a:prstGeom>
          <a:noFill/>
        </p:spPr>
      </p:pic>
      <p:pic>
        <p:nvPicPr>
          <p:cNvPr id="77829" name="Picture 5"/>
          <p:cNvPicPr>
            <a:picLocks noChangeAspect="1" noChangeArrowheads="1"/>
          </p:cNvPicPr>
          <p:nvPr/>
        </p:nvPicPr>
        <p:blipFill>
          <a:blip r:embed="rId5" cstate="print"/>
          <a:srcRect/>
          <a:stretch>
            <a:fillRect/>
          </a:stretch>
        </p:blipFill>
        <p:spPr bwMode="auto">
          <a:xfrm>
            <a:off x="6781800" y="1219200"/>
            <a:ext cx="1981200" cy="1485900"/>
          </a:xfrm>
          <a:prstGeom prst="rect">
            <a:avLst/>
          </a:prstGeom>
          <a:noFill/>
        </p:spPr>
      </p:pic>
      <p:pic>
        <p:nvPicPr>
          <p:cNvPr id="77830" name="Picture 6"/>
          <p:cNvPicPr>
            <a:picLocks noChangeAspect="1" noChangeArrowheads="1"/>
          </p:cNvPicPr>
          <p:nvPr/>
        </p:nvPicPr>
        <p:blipFill>
          <a:blip r:embed="rId6" cstate="print"/>
          <a:srcRect/>
          <a:stretch>
            <a:fillRect/>
          </a:stretch>
        </p:blipFill>
        <p:spPr bwMode="auto">
          <a:xfrm>
            <a:off x="381000" y="3048000"/>
            <a:ext cx="1981200" cy="1485900"/>
          </a:xfrm>
          <a:prstGeom prst="rect">
            <a:avLst/>
          </a:prstGeom>
          <a:noFill/>
        </p:spPr>
      </p:pic>
      <p:pic>
        <p:nvPicPr>
          <p:cNvPr id="77831" name="Picture 7"/>
          <p:cNvPicPr>
            <a:picLocks noChangeAspect="1" noChangeArrowheads="1"/>
          </p:cNvPicPr>
          <p:nvPr/>
        </p:nvPicPr>
        <p:blipFill>
          <a:blip r:embed="rId7" cstate="print"/>
          <a:srcRect/>
          <a:stretch>
            <a:fillRect/>
          </a:stretch>
        </p:blipFill>
        <p:spPr bwMode="auto">
          <a:xfrm>
            <a:off x="2514600" y="3048000"/>
            <a:ext cx="1981200" cy="1485900"/>
          </a:xfrm>
          <a:prstGeom prst="rect">
            <a:avLst/>
          </a:prstGeom>
          <a:noFill/>
        </p:spPr>
      </p:pic>
      <p:pic>
        <p:nvPicPr>
          <p:cNvPr id="77832" name="Picture 8"/>
          <p:cNvPicPr>
            <a:picLocks noChangeAspect="1" noChangeArrowheads="1"/>
          </p:cNvPicPr>
          <p:nvPr/>
        </p:nvPicPr>
        <p:blipFill>
          <a:blip r:embed="rId8" cstate="print"/>
          <a:srcRect/>
          <a:stretch>
            <a:fillRect/>
          </a:stretch>
        </p:blipFill>
        <p:spPr bwMode="auto">
          <a:xfrm>
            <a:off x="4648200" y="3048000"/>
            <a:ext cx="1981200" cy="1485900"/>
          </a:xfrm>
          <a:prstGeom prst="rect">
            <a:avLst/>
          </a:prstGeom>
          <a:noFill/>
        </p:spPr>
      </p:pic>
      <p:pic>
        <p:nvPicPr>
          <p:cNvPr id="77833" name="Picture 9"/>
          <p:cNvPicPr>
            <a:picLocks noChangeAspect="1" noChangeArrowheads="1"/>
          </p:cNvPicPr>
          <p:nvPr/>
        </p:nvPicPr>
        <p:blipFill>
          <a:blip r:embed="rId9" cstate="print"/>
          <a:srcRect/>
          <a:stretch>
            <a:fillRect/>
          </a:stretch>
        </p:blipFill>
        <p:spPr bwMode="auto">
          <a:xfrm>
            <a:off x="6781800" y="3048000"/>
            <a:ext cx="1981200" cy="1485900"/>
          </a:xfrm>
          <a:prstGeom prst="rect">
            <a:avLst/>
          </a:prstGeom>
          <a:noFill/>
        </p:spPr>
      </p:pic>
      <p:pic>
        <p:nvPicPr>
          <p:cNvPr id="77834" name="Picture 10"/>
          <p:cNvPicPr>
            <a:picLocks noChangeAspect="1" noChangeArrowheads="1"/>
          </p:cNvPicPr>
          <p:nvPr/>
        </p:nvPicPr>
        <p:blipFill>
          <a:blip r:embed="rId10" cstate="print"/>
          <a:srcRect/>
          <a:stretch>
            <a:fillRect/>
          </a:stretch>
        </p:blipFill>
        <p:spPr bwMode="auto">
          <a:xfrm>
            <a:off x="381000" y="4876800"/>
            <a:ext cx="1981200" cy="1485900"/>
          </a:xfrm>
          <a:prstGeom prst="rect">
            <a:avLst/>
          </a:prstGeom>
          <a:noFill/>
        </p:spPr>
      </p:pic>
      <p:pic>
        <p:nvPicPr>
          <p:cNvPr id="77835" name="Picture 11"/>
          <p:cNvPicPr>
            <a:picLocks noChangeAspect="1" noChangeArrowheads="1"/>
          </p:cNvPicPr>
          <p:nvPr/>
        </p:nvPicPr>
        <p:blipFill>
          <a:blip r:embed="rId11" cstate="print"/>
          <a:srcRect/>
          <a:stretch>
            <a:fillRect/>
          </a:stretch>
        </p:blipFill>
        <p:spPr bwMode="auto">
          <a:xfrm>
            <a:off x="2514600" y="4876800"/>
            <a:ext cx="1981200" cy="1485900"/>
          </a:xfrm>
          <a:prstGeom prst="rect">
            <a:avLst/>
          </a:prstGeom>
          <a:noFill/>
        </p:spPr>
      </p:pic>
      <p:sp>
        <p:nvSpPr>
          <p:cNvPr id="77836" name="AutoShape 12"/>
          <p:cNvSpPr>
            <a:spLocks noChangeArrowheads="1"/>
          </p:cNvSpPr>
          <p:nvPr/>
        </p:nvSpPr>
        <p:spPr bwMode="auto">
          <a:xfrm>
            <a:off x="822325" y="2652713"/>
            <a:ext cx="7429500"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3.9 </a:t>
            </a:r>
            <a:r>
              <a:rPr lang="en-GB" sz="1600">
                <a:solidFill>
                  <a:prstClr val="white"/>
                </a:solidFill>
                <a:cs typeface="Times New Roman" pitchFamily="18" charset="0"/>
              </a:rPr>
              <a:t>µ</a:t>
            </a:r>
            <a:r>
              <a:rPr lang="en-GB" sz="1600">
                <a:solidFill>
                  <a:prstClr val="white"/>
                </a:solidFill>
              </a:rPr>
              <a:t>m                               6.2 </a:t>
            </a:r>
            <a:r>
              <a:rPr lang="en-GB" sz="1600">
                <a:solidFill>
                  <a:prstClr val="white"/>
                </a:solidFill>
                <a:cs typeface="Times New Roman" pitchFamily="18" charset="0"/>
              </a:rPr>
              <a:t>µ</a:t>
            </a:r>
            <a:r>
              <a:rPr lang="en-GB" sz="1600">
                <a:solidFill>
                  <a:prstClr val="white"/>
                </a:solidFill>
              </a:rPr>
              <a:t>m                                7.0 </a:t>
            </a:r>
            <a:r>
              <a:rPr lang="en-GB" sz="1600">
                <a:solidFill>
                  <a:prstClr val="white"/>
                </a:solidFill>
                <a:cs typeface="Times New Roman" pitchFamily="18" charset="0"/>
              </a:rPr>
              <a:t>µ</a:t>
            </a:r>
            <a:r>
              <a:rPr lang="en-GB" sz="1600">
                <a:solidFill>
                  <a:prstClr val="white"/>
                </a:solidFill>
              </a:rPr>
              <a:t>m                                 7.3 </a:t>
            </a:r>
            <a:r>
              <a:rPr lang="en-GB" sz="1600">
                <a:solidFill>
                  <a:prstClr val="white"/>
                </a:solidFill>
                <a:cs typeface="Times New Roman" pitchFamily="18" charset="0"/>
              </a:rPr>
              <a:t>µm</a:t>
            </a:r>
          </a:p>
        </p:txBody>
      </p:sp>
      <p:sp>
        <p:nvSpPr>
          <p:cNvPr id="77837" name="AutoShape 13"/>
          <p:cNvSpPr>
            <a:spLocks noChangeArrowheads="1"/>
          </p:cNvSpPr>
          <p:nvPr/>
        </p:nvSpPr>
        <p:spPr bwMode="auto">
          <a:xfrm>
            <a:off x="914400" y="4495800"/>
            <a:ext cx="7429500"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8.5 </a:t>
            </a:r>
            <a:r>
              <a:rPr lang="en-GB" sz="1600">
                <a:solidFill>
                  <a:prstClr val="white"/>
                </a:solidFill>
                <a:cs typeface="Times New Roman" pitchFamily="18" charset="0"/>
              </a:rPr>
              <a:t>µ</a:t>
            </a:r>
            <a:r>
              <a:rPr lang="en-GB" sz="1600">
                <a:solidFill>
                  <a:prstClr val="white"/>
                </a:solidFill>
              </a:rPr>
              <a:t>m                               9.6 </a:t>
            </a:r>
            <a:r>
              <a:rPr lang="en-GB" sz="1600">
                <a:solidFill>
                  <a:prstClr val="white"/>
                </a:solidFill>
                <a:cs typeface="Times New Roman" pitchFamily="18" charset="0"/>
              </a:rPr>
              <a:t>µ</a:t>
            </a:r>
            <a:r>
              <a:rPr lang="en-GB" sz="1600">
                <a:solidFill>
                  <a:prstClr val="white"/>
                </a:solidFill>
              </a:rPr>
              <a:t>m                               10.35 </a:t>
            </a:r>
            <a:r>
              <a:rPr lang="en-GB" sz="1600">
                <a:solidFill>
                  <a:prstClr val="white"/>
                </a:solidFill>
                <a:cs typeface="Times New Roman" pitchFamily="18" charset="0"/>
              </a:rPr>
              <a:t>µ</a:t>
            </a:r>
            <a:r>
              <a:rPr lang="en-GB" sz="1600">
                <a:solidFill>
                  <a:prstClr val="white"/>
                </a:solidFill>
              </a:rPr>
              <a:t>m                            11.2 </a:t>
            </a:r>
            <a:r>
              <a:rPr lang="en-GB" sz="1600">
                <a:solidFill>
                  <a:prstClr val="white"/>
                </a:solidFill>
                <a:cs typeface="Times New Roman" pitchFamily="18" charset="0"/>
              </a:rPr>
              <a:t>µm</a:t>
            </a:r>
          </a:p>
        </p:txBody>
      </p:sp>
      <p:sp>
        <p:nvSpPr>
          <p:cNvPr id="77838" name="AutoShape 14"/>
          <p:cNvSpPr>
            <a:spLocks noChangeArrowheads="1"/>
          </p:cNvSpPr>
          <p:nvPr/>
        </p:nvSpPr>
        <p:spPr bwMode="auto">
          <a:xfrm>
            <a:off x="838200" y="6400800"/>
            <a:ext cx="3298825"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12.3 </a:t>
            </a:r>
            <a:r>
              <a:rPr lang="en-GB" sz="1600">
                <a:solidFill>
                  <a:prstClr val="white"/>
                </a:solidFill>
                <a:cs typeface="Times New Roman" pitchFamily="18" charset="0"/>
              </a:rPr>
              <a:t>µ</a:t>
            </a:r>
            <a:r>
              <a:rPr lang="en-GB" sz="1600">
                <a:solidFill>
                  <a:prstClr val="white"/>
                </a:solidFill>
              </a:rPr>
              <a:t>m                               13.3 </a:t>
            </a:r>
            <a:r>
              <a:rPr lang="en-GB" sz="1600">
                <a:solidFill>
                  <a:prstClr val="white"/>
                </a:solidFill>
                <a:cs typeface="Times New Roman" pitchFamily="18" charset="0"/>
              </a:rPr>
              <a:t>µ</a:t>
            </a:r>
            <a:r>
              <a:rPr lang="en-GB" sz="1600">
                <a:solidFill>
                  <a:prstClr val="white"/>
                </a:solidFill>
              </a:rPr>
              <a:t>m   </a:t>
            </a:r>
          </a:p>
        </p:txBody>
      </p:sp>
      <p:pic>
        <p:nvPicPr>
          <p:cNvPr id="77839" name="Picture 15"/>
          <p:cNvPicPr>
            <a:picLocks noChangeAspect="1" noChangeArrowheads="1"/>
          </p:cNvPicPr>
          <p:nvPr/>
        </p:nvPicPr>
        <p:blipFill>
          <a:blip r:embed="rId12" cstate="print"/>
          <a:srcRect/>
          <a:stretch>
            <a:fillRect/>
          </a:stretch>
        </p:blipFill>
        <p:spPr bwMode="auto">
          <a:xfrm>
            <a:off x="381000" y="1219200"/>
            <a:ext cx="1981200" cy="1485900"/>
          </a:xfrm>
          <a:prstGeom prst="rect">
            <a:avLst/>
          </a:prstGeom>
          <a:noFill/>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10/15/2010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a:t>
            </a:fld>
            <a:endParaRPr lang="en-US">
              <a:solidFill>
                <a:prstClr val="white">
                  <a:shade val="50000"/>
                </a:prstClr>
              </a:solidFill>
            </a:endParaRPr>
          </a:p>
        </p:txBody>
      </p:sp>
      <p:sp>
        <p:nvSpPr>
          <p:cNvPr id="5" name="Rectangle 4"/>
          <p:cNvSpPr/>
          <p:nvPr/>
        </p:nvSpPr>
        <p:spPr>
          <a:xfrm>
            <a:off x="2057400" y="6705600"/>
            <a:ext cx="49530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10/15/2010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8</a:t>
            </a:fld>
            <a:endParaRPr lang="en-US">
              <a:solidFill>
                <a:prstClr val="white">
                  <a:shade val="50000"/>
                </a:prstClr>
              </a:solidFill>
            </a:endParaRPr>
          </a:p>
        </p:txBody>
      </p:sp>
      <p:sp>
        <p:nvSpPr>
          <p:cNvPr id="4" name="Rectangle 3"/>
          <p:cNvSpPr/>
          <p:nvPr/>
        </p:nvSpPr>
        <p:spPr>
          <a:xfrm>
            <a:off x="2057400" y="6705600"/>
            <a:ext cx="50292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rPr>
              <a:t>? Real, or GOES-R Synthetic?</a:t>
            </a:r>
            <a:endParaRPr lang="en-US" dirty="0">
              <a:solidFill>
                <a:srgbClr val="C00000"/>
              </a:solidFill>
            </a:endParaRPr>
          </a:p>
        </p:txBody>
      </p:sp>
      <p:pic>
        <p:nvPicPr>
          <p:cNvPr id="8" name="Content Placeholder 7" descr="24apr10simIRloop.gif"/>
          <p:cNvPicPr>
            <a:picLocks noGrp="1" noChangeAspect="1"/>
          </p:cNvPicPr>
          <p:nvPr>
            <p:ph sz="half" idx="1"/>
          </p:nvPr>
        </p:nvPicPr>
        <p:blipFill>
          <a:blip r:embed="rId3" cstate="print"/>
          <a:stretch>
            <a:fillRect/>
          </a:stretch>
        </p:blipFill>
        <p:spPr>
          <a:xfrm>
            <a:off x="0" y="1828800"/>
            <a:ext cx="4495800" cy="3733800"/>
          </a:xfrm>
        </p:spPr>
      </p:pic>
      <p:pic>
        <p:nvPicPr>
          <p:cNvPr id="9" name="Content Placeholder 8" descr="24apr10g13IRloop.GIF"/>
          <p:cNvPicPr>
            <a:picLocks noGrp="1" noChangeAspect="1"/>
          </p:cNvPicPr>
          <p:nvPr>
            <p:ph sz="half" idx="2"/>
          </p:nvPr>
        </p:nvPicPr>
        <p:blipFill>
          <a:blip r:embed="rId4" cstate="print"/>
          <a:stretch>
            <a:fillRect/>
          </a:stretch>
        </p:blipFill>
        <p:spPr>
          <a:xfrm>
            <a:off x="4648200" y="1828800"/>
            <a:ext cx="4495800" cy="37338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10/15/2010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a:tailEnd type="arrow"/>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1158</Words>
  <Application>Microsoft Office PowerPoint</Application>
  <PresentationFormat>On-screen Show (4:3)</PresentationFormat>
  <Paragraphs>115</Paragraphs>
  <Slides>11</Slides>
  <Notes>9</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1_Apex</vt:lpstr>
      <vt:lpstr>Synthetic Imagery </vt:lpstr>
      <vt:lpstr>Slide 2</vt:lpstr>
      <vt:lpstr>The Advanced Baseline Imager:</vt:lpstr>
      <vt:lpstr>Creating Synthetic Imagery</vt:lpstr>
      <vt:lpstr>Creating Synthetic Imagery</vt:lpstr>
      <vt:lpstr>Synthetic 2 km ABI Bands 7-16 8 May 2003 Severe Weather Case (19 UTC)</vt:lpstr>
      <vt:lpstr>Slide 7</vt:lpstr>
      <vt:lpstr>Slide 8</vt:lpstr>
      <vt:lpstr>? Real, or GOES-R Synthetic?</vt:lpstr>
      <vt:lpstr>Synthetic Water Vapor Imagery</vt:lpstr>
      <vt:lpstr>WRF/GOES-R Synthetic Imagery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Synthetic Imagery </dc:title>
  <dc:creator>jeff braun</dc:creator>
  <cp:lastModifiedBy>jeff braun</cp:lastModifiedBy>
  <cp:revision>1</cp:revision>
  <dcterms:created xsi:type="dcterms:W3CDTF">2010-10-15T18:05:44Z</dcterms:created>
  <dcterms:modified xsi:type="dcterms:W3CDTF">2010-10-15T18:11:26Z</dcterms:modified>
</cp:coreProperties>
</file>